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95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22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CBA7B5-C608-69A4-A108-B3C220C27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2D0255C-902C-2818-7AD5-3BC408EB0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244C79-25C0-4DF4-E147-D7B1FE5D8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34E5-728A-447E-9A4C-334A5A6EE69A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A22CFF-852A-1910-CEE9-64C1B520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E0E88F-BBFF-DF31-062B-304AEC463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4E34-FDEE-4850-BD8D-4009A2AB0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2126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FA6F61-4B41-2B09-6F3F-64AA13D78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EA49003-D441-61D1-EC13-58BF5FACB9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4D29CB-8414-557B-F379-90FD7BE06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34E5-728A-447E-9A4C-334A5A6EE69A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CC982F-0E77-39CB-E116-F4C403597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B83B0A-8F6B-5DDD-6E0E-455A8CA5A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4E34-FDEE-4850-BD8D-4009A2AB0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5254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565DE21-3141-AC95-1FF0-402624EDC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D172876-00F5-DECC-B04F-BF0F4C8AF6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C3E56D-2EF6-88F9-0E20-81B1943F9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34E5-728A-447E-9A4C-334A5A6EE69A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C5F6A8-693D-9F28-BAD5-E7E323519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130FA4-ADF2-1A9B-D7DE-2BAB6070C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4E34-FDEE-4850-BD8D-4009A2AB0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4584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F4527D-96AA-224E-45A7-709038D17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1D5476-A318-F29D-98F7-24F265F2D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9361D8-BD7F-B48A-C06F-241E9AAE3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34E5-728A-447E-9A4C-334A5A6EE69A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494BE3-28BB-3E76-479A-81521E605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3A26CE-0B26-5394-CE47-697EE9B95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4E34-FDEE-4850-BD8D-4009A2AB0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292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B758B0-D7DE-99F8-AA33-70644284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803CF35-5F06-7480-AABA-C90F59CAF3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5EF43C-C2DA-1E2C-17B3-001434F07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34E5-728A-447E-9A4C-334A5A6EE69A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31828B-F5D9-080D-E04D-B9B8E9C2C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5DDF27-E5D2-E767-2C35-A9977F437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4E34-FDEE-4850-BD8D-4009A2AB0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07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47B0C7-4280-7C9F-67FA-52AE7D23E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BA17D5-68DB-D184-6C17-C621007855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E57EDFE-7C62-BBB3-EF03-BD08CA189D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ED5DD00-9D2D-BEE4-81FF-8E9067363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34E5-728A-447E-9A4C-334A5A6EE69A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10FB3F-9699-1EE9-BD24-11342ADB8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AEF498-AFED-381D-8B6C-55744E4F5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4E34-FDEE-4850-BD8D-4009A2AB0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8871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876CAC-4913-D1C7-EE76-607F9D15D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470C487-1FC4-6BB5-D96E-E724CF653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39424FD-9B56-AB9A-5A10-8AAA4945D4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3CC8055-1F84-A776-E6A6-E29A986935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D182C36-72FB-7FC3-C221-AB8D971C10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30B5E1C-950B-9E54-64C4-87A65461B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34E5-728A-447E-9A4C-334A5A6EE69A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32D72C9-F0E6-C782-DFD0-F1C521E6E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E69F10D-3539-3C06-860D-D2FFCAC2F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4E34-FDEE-4850-BD8D-4009A2AB0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9326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F30B9B-754C-3C24-EC1B-3434CDAC4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E579E5C-6761-75FB-EB7A-02C1EB7D4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34E5-728A-447E-9A4C-334A5A6EE69A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FBD2641-91BF-F3AC-0375-4B4B729B1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4BD4FA4-6BD9-9425-3BBC-1CB032388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4E34-FDEE-4850-BD8D-4009A2AB0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1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3889905-3C90-AD63-CA86-3F78E5B1A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34E5-728A-447E-9A4C-334A5A6EE69A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FA61938-CAAE-A534-76E3-36974F835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F06E91F-0489-A3B9-20BA-8531D0FCC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4E34-FDEE-4850-BD8D-4009A2AB0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58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620292-54EE-A92B-C44B-02D0897A9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B5B019-6813-2705-2295-2DAF22EBC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2E8A75-28B2-3C71-8EA5-2D7264694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12D8E8D-5FF4-718D-08E9-E49402D6A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34E5-728A-447E-9A4C-334A5A6EE69A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1F5634-220B-CBB6-BD2B-E953AA404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2480D3-4C7B-530B-5A0B-BD89D51F9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4E34-FDEE-4850-BD8D-4009A2AB0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1598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3B45DE-2182-B67B-5B78-BE9A3EE0C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2EE31D3-00D1-6479-D1B4-BCE058CDA0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74299E0-D721-C2F2-9E1E-8BABC94B2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179EF15-F270-E881-4290-E2C533AE4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34E5-728A-447E-9A4C-334A5A6EE69A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E4AA50D-466C-93D3-FB04-06375BB2E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C0B711E-206E-D12F-EF97-1BB05D093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4E34-FDEE-4850-BD8D-4009A2AB0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044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22DEBE7-A507-D9F1-C8F1-3FA27F6A5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3BDB3B6-E7AD-9B45-51E1-52E0B27D3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C52BD7-BDDC-83A3-2A8F-439ECE5A3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234E5-728A-447E-9A4C-334A5A6EE69A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9BC414-A118-0EEC-5BE4-413D46026E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8995B2-DAF8-3A7F-390B-5C6AC413B1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E4E34-FDEE-4850-BD8D-4009A2AB0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518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45B425-0ABF-9CDC-4E14-39D0B60C4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48868"/>
            <a:ext cx="9144000" cy="1523882"/>
          </a:xfrm>
        </p:spPr>
        <p:txBody>
          <a:bodyPr>
            <a:normAutofit/>
          </a:bodyPr>
          <a:lstStyle/>
          <a:p>
            <a:r>
              <a:rPr lang="fr-FR" dirty="0" err="1"/>
              <a:t>Title</a:t>
            </a:r>
            <a:r>
              <a:rPr lang="fr-FR" dirty="0"/>
              <a:t> of the communication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8B25C77-0A45-12ED-4008-3F077B728D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60285"/>
            <a:ext cx="9144000" cy="1066800"/>
          </a:xfrm>
        </p:spPr>
        <p:txBody>
          <a:bodyPr>
            <a:normAutofit lnSpcReduction="10000"/>
          </a:bodyPr>
          <a:lstStyle/>
          <a:p>
            <a:r>
              <a:rPr lang="fr-FR" sz="1800" dirty="0" err="1"/>
              <a:t>Authors</a:t>
            </a:r>
            <a:r>
              <a:rPr lang="fr-FR" sz="1800" dirty="0"/>
              <a:t> </a:t>
            </a:r>
            <a:r>
              <a:rPr lang="fr-FR" sz="1800" dirty="0" err="1"/>
              <a:t>names</a:t>
            </a:r>
            <a:endParaRPr lang="fr-FR" sz="1800" dirty="0"/>
          </a:p>
          <a:p>
            <a:r>
              <a:rPr lang="fr-FR" sz="1800" dirty="0"/>
              <a:t>Affiliation</a:t>
            </a:r>
          </a:p>
          <a:p>
            <a:r>
              <a:rPr lang="fr-FR" sz="1800" dirty="0"/>
              <a:t>Contact information</a:t>
            </a:r>
          </a:p>
        </p:txBody>
      </p:sp>
      <p:pic>
        <p:nvPicPr>
          <p:cNvPr id="11" name="Picture 9" descr="logo cilblia">
            <a:extLst>
              <a:ext uri="{FF2B5EF4-FFF2-40B4-BE49-F238E27FC236}">
                <a16:creationId xmlns:a16="http://schemas.microsoft.com/office/drawing/2014/main" id="{491DE159-A393-49FD-F19E-0CBB2B6DF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3139" y="458603"/>
            <a:ext cx="1656000" cy="16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e 11">
            <a:extLst>
              <a:ext uri="{FF2B5EF4-FFF2-40B4-BE49-F238E27FC236}">
                <a16:creationId xmlns:a16="http://schemas.microsoft.com/office/drawing/2014/main" id="{2C4E04B4-C91E-6D12-015D-5E3C4F4FAA70}"/>
              </a:ext>
            </a:extLst>
          </p:cNvPr>
          <p:cNvGrpSpPr>
            <a:grpSpLocks noChangeAspect="1"/>
          </p:cNvGrpSpPr>
          <p:nvPr/>
        </p:nvGrpSpPr>
        <p:grpSpPr>
          <a:xfrm>
            <a:off x="4312463" y="305723"/>
            <a:ext cx="3140433" cy="650383"/>
            <a:chOff x="-1491035" y="745131"/>
            <a:chExt cx="3140433" cy="650383"/>
          </a:xfrm>
        </p:grpSpPr>
        <p:pic>
          <p:nvPicPr>
            <p:cNvPr id="13" name="Image 3">
              <a:extLst>
                <a:ext uri="{FF2B5EF4-FFF2-40B4-BE49-F238E27FC236}">
                  <a16:creationId xmlns:a16="http://schemas.microsoft.com/office/drawing/2014/main" id="{EEEA2EAD-9202-4BCF-DB3A-2C9D192AA99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774"/>
            <a:stretch/>
          </p:blipFill>
          <p:spPr bwMode="auto">
            <a:xfrm>
              <a:off x="-276994" y="767160"/>
              <a:ext cx="705644" cy="6063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Image 2">
              <a:extLst>
                <a:ext uri="{FF2B5EF4-FFF2-40B4-BE49-F238E27FC236}">
                  <a16:creationId xmlns:a16="http://schemas.microsoft.com/office/drawing/2014/main" id="{1CDD65DA-D1AA-396C-2DC3-55AAB8C8A0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7524" y="777650"/>
              <a:ext cx="574638" cy="5853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2" descr="Job Opportunities - IOBC-WPRS">
              <a:extLst>
                <a:ext uri="{FF2B5EF4-FFF2-40B4-BE49-F238E27FC236}">
                  <a16:creationId xmlns:a16="http://schemas.microsoft.com/office/drawing/2014/main" id="{1D278FD4-6D23-FB1E-12B5-AA8F9621B7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1036" y="745131"/>
              <a:ext cx="548362" cy="6503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7" descr="DGRSDT ">
              <a:extLst>
                <a:ext uri="{FF2B5EF4-FFF2-40B4-BE49-F238E27FC236}">
                  <a16:creationId xmlns:a16="http://schemas.microsoft.com/office/drawing/2014/main" id="{3575F0FE-3DF7-B247-B162-4E55771A20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491035" y="910886"/>
              <a:ext cx="1162112" cy="3188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" name="Image 3">
            <a:extLst>
              <a:ext uri="{FF2B5EF4-FFF2-40B4-BE49-F238E27FC236}">
                <a16:creationId xmlns:a16="http://schemas.microsoft.com/office/drawing/2014/main" id="{1FA73CB3-7CA0-FC73-DBB7-37134B596F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75969" y="981770"/>
            <a:ext cx="9285732" cy="14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564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45D7D-8EBC-C5E5-AF57-8965B5603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36F997-FD88-F823-0B5A-70375A02C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ED4B465-18C7-D7CF-A51D-FECFCC38A551}"/>
              </a:ext>
            </a:extLst>
          </p:cNvPr>
          <p:cNvSpPr txBox="1"/>
          <p:nvPr/>
        </p:nvSpPr>
        <p:spPr>
          <a:xfrm>
            <a:off x="6361043" y="6311567"/>
            <a:ext cx="57204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CILBIA2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 - 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CRSTRA-Biskra November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9</a:t>
            </a:r>
            <a:r>
              <a:rPr lang="en-US" baseline="30000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th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 to 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14</a:t>
            </a:r>
            <a:r>
              <a:rPr lang="en-US" b="0" i="0" baseline="3000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th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, 2025</a:t>
            </a:r>
          </a:p>
        </p:txBody>
      </p:sp>
      <p:pic>
        <p:nvPicPr>
          <p:cNvPr id="11" name="Picture 9" descr="logo cilblia">
            <a:extLst>
              <a:ext uri="{FF2B5EF4-FFF2-40B4-BE49-F238E27FC236}">
                <a16:creationId xmlns:a16="http://schemas.microsoft.com/office/drawing/2014/main" id="{B982E974-D365-F6A4-1E13-81B5274C6B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5333" y="30380"/>
            <a:ext cx="1286667" cy="128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e 12">
            <a:extLst>
              <a:ext uri="{FF2B5EF4-FFF2-40B4-BE49-F238E27FC236}">
                <a16:creationId xmlns:a16="http://schemas.microsoft.com/office/drawing/2014/main" id="{DC4D9D66-8C67-1CFA-5417-4BD16F122ECA}"/>
              </a:ext>
            </a:extLst>
          </p:cNvPr>
          <p:cNvGrpSpPr>
            <a:grpSpLocks noChangeAspect="1"/>
          </p:cNvGrpSpPr>
          <p:nvPr/>
        </p:nvGrpSpPr>
        <p:grpSpPr>
          <a:xfrm>
            <a:off x="215436" y="6222875"/>
            <a:ext cx="2607439" cy="540000"/>
            <a:chOff x="-1491035" y="745131"/>
            <a:chExt cx="3140433" cy="650383"/>
          </a:xfrm>
        </p:grpSpPr>
        <p:pic>
          <p:nvPicPr>
            <p:cNvPr id="14" name="Image 3">
              <a:extLst>
                <a:ext uri="{FF2B5EF4-FFF2-40B4-BE49-F238E27FC236}">
                  <a16:creationId xmlns:a16="http://schemas.microsoft.com/office/drawing/2014/main" id="{662AC022-9189-DD43-AED6-26DB26E205A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774"/>
            <a:stretch/>
          </p:blipFill>
          <p:spPr bwMode="auto">
            <a:xfrm>
              <a:off x="-276994" y="767160"/>
              <a:ext cx="705644" cy="6063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Image 2">
              <a:extLst>
                <a:ext uri="{FF2B5EF4-FFF2-40B4-BE49-F238E27FC236}">
                  <a16:creationId xmlns:a16="http://schemas.microsoft.com/office/drawing/2014/main" id="{502042EA-7DAC-01C3-04A1-CE72D35264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7524" y="777650"/>
              <a:ext cx="574638" cy="5853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2" descr="Job Opportunities - IOBC-WPRS">
              <a:extLst>
                <a:ext uri="{FF2B5EF4-FFF2-40B4-BE49-F238E27FC236}">
                  <a16:creationId xmlns:a16="http://schemas.microsoft.com/office/drawing/2014/main" id="{FD38E139-CED3-38F4-F203-99A342AA37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1036" y="745131"/>
              <a:ext cx="548362" cy="6503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7" descr="DGRSDT ">
              <a:extLst>
                <a:ext uri="{FF2B5EF4-FFF2-40B4-BE49-F238E27FC236}">
                  <a16:creationId xmlns:a16="http://schemas.microsoft.com/office/drawing/2014/main" id="{7C81223D-4517-7BEF-13C7-FD6FADC527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491035" y="910886"/>
              <a:ext cx="1162112" cy="3188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05878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45D7D-8EBC-C5E5-AF57-8965B5603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Methods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36F997-FD88-F823-0B5A-70375A02C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ED4B465-18C7-D7CF-A51D-FECFCC38A551}"/>
              </a:ext>
            </a:extLst>
          </p:cNvPr>
          <p:cNvSpPr txBox="1"/>
          <p:nvPr/>
        </p:nvSpPr>
        <p:spPr>
          <a:xfrm>
            <a:off x="6361043" y="6311567"/>
            <a:ext cx="57204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CILBIA2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 - 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CRSTRA-Biskra November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9</a:t>
            </a:r>
            <a:r>
              <a:rPr lang="en-US" baseline="30000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th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 to 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14</a:t>
            </a:r>
            <a:r>
              <a:rPr lang="en-US" b="0" i="0" baseline="3000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th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, 2025</a:t>
            </a:r>
          </a:p>
        </p:txBody>
      </p:sp>
      <p:pic>
        <p:nvPicPr>
          <p:cNvPr id="19" name="Picture 9" descr="logo cilblia">
            <a:extLst>
              <a:ext uri="{FF2B5EF4-FFF2-40B4-BE49-F238E27FC236}">
                <a16:creationId xmlns:a16="http://schemas.microsoft.com/office/drawing/2014/main" id="{B982E974-D365-F6A4-1E13-81B5274C6B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5333" y="30380"/>
            <a:ext cx="1286667" cy="128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e 10">
            <a:extLst>
              <a:ext uri="{FF2B5EF4-FFF2-40B4-BE49-F238E27FC236}">
                <a16:creationId xmlns:a16="http://schemas.microsoft.com/office/drawing/2014/main" id="{BC0F4A0A-07C0-1633-2811-1F18C5011B19}"/>
              </a:ext>
            </a:extLst>
          </p:cNvPr>
          <p:cNvGrpSpPr>
            <a:grpSpLocks noChangeAspect="1"/>
          </p:cNvGrpSpPr>
          <p:nvPr/>
        </p:nvGrpSpPr>
        <p:grpSpPr>
          <a:xfrm>
            <a:off x="215436" y="6222875"/>
            <a:ext cx="2607439" cy="540000"/>
            <a:chOff x="-1491035" y="745131"/>
            <a:chExt cx="3140433" cy="650383"/>
          </a:xfrm>
        </p:grpSpPr>
        <p:pic>
          <p:nvPicPr>
            <p:cNvPr id="12" name="Image 3">
              <a:extLst>
                <a:ext uri="{FF2B5EF4-FFF2-40B4-BE49-F238E27FC236}">
                  <a16:creationId xmlns:a16="http://schemas.microsoft.com/office/drawing/2014/main" id="{389C8ED2-A63B-9D8E-2717-46C7B3BF376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774"/>
            <a:stretch/>
          </p:blipFill>
          <p:spPr bwMode="auto">
            <a:xfrm>
              <a:off x="-276994" y="767160"/>
              <a:ext cx="705644" cy="6063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Image 2">
              <a:extLst>
                <a:ext uri="{FF2B5EF4-FFF2-40B4-BE49-F238E27FC236}">
                  <a16:creationId xmlns:a16="http://schemas.microsoft.com/office/drawing/2014/main" id="{1E9D390D-DA3F-D3C6-CE13-F1405F10B9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7524" y="777650"/>
              <a:ext cx="574638" cy="5853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2" descr="Job Opportunities - IOBC-WPRS">
              <a:extLst>
                <a:ext uri="{FF2B5EF4-FFF2-40B4-BE49-F238E27FC236}">
                  <a16:creationId xmlns:a16="http://schemas.microsoft.com/office/drawing/2014/main" id="{532BB20D-9442-E73C-5897-443CA406AA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1036" y="745131"/>
              <a:ext cx="548362" cy="6503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7" descr="DGRSDT ">
              <a:extLst>
                <a:ext uri="{FF2B5EF4-FFF2-40B4-BE49-F238E27FC236}">
                  <a16:creationId xmlns:a16="http://schemas.microsoft.com/office/drawing/2014/main" id="{BEE48331-820B-FC0E-8853-2C4E4FE0AD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491035" y="910886"/>
              <a:ext cx="1162112" cy="3188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08219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45D7D-8EBC-C5E5-AF57-8965B5603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/>
              <a:t>Results</a:t>
            </a:r>
            <a:endParaRPr lang="fr-FR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36F997-FD88-F823-0B5A-70375A02C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ED4B465-18C7-D7CF-A51D-FECFCC38A551}"/>
              </a:ext>
            </a:extLst>
          </p:cNvPr>
          <p:cNvSpPr txBox="1"/>
          <p:nvPr/>
        </p:nvSpPr>
        <p:spPr>
          <a:xfrm>
            <a:off x="6361043" y="6311567"/>
            <a:ext cx="57204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CILBIA2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 - 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CRSTRA-Biskra November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9</a:t>
            </a:r>
            <a:r>
              <a:rPr lang="en-US" baseline="30000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th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 to 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14</a:t>
            </a:r>
            <a:r>
              <a:rPr lang="en-US" b="0" i="0" baseline="3000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th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, 2025</a:t>
            </a:r>
          </a:p>
        </p:txBody>
      </p:sp>
      <p:pic>
        <p:nvPicPr>
          <p:cNvPr id="19" name="Picture 9" descr="logo cilblia">
            <a:extLst>
              <a:ext uri="{FF2B5EF4-FFF2-40B4-BE49-F238E27FC236}">
                <a16:creationId xmlns:a16="http://schemas.microsoft.com/office/drawing/2014/main" id="{B982E974-D365-F6A4-1E13-81B5274C6B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5333" y="30380"/>
            <a:ext cx="1286667" cy="128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e 10">
            <a:extLst>
              <a:ext uri="{FF2B5EF4-FFF2-40B4-BE49-F238E27FC236}">
                <a16:creationId xmlns:a16="http://schemas.microsoft.com/office/drawing/2014/main" id="{46191657-1075-6885-5A07-F685511E7F8E}"/>
              </a:ext>
            </a:extLst>
          </p:cNvPr>
          <p:cNvGrpSpPr>
            <a:grpSpLocks noChangeAspect="1"/>
          </p:cNvGrpSpPr>
          <p:nvPr/>
        </p:nvGrpSpPr>
        <p:grpSpPr>
          <a:xfrm>
            <a:off x="215436" y="6222875"/>
            <a:ext cx="2607439" cy="540000"/>
            <a:chOff x="-1491035" y="745131"/>
            <a:chExt cx="3140433" cy="650383"/>
          </a:xfrm>
        </p:grpSpPr>
        <p:pic>
          <p:nvPicPr>
            <p:cNvPr id="12" name="Image 3">
              <a:extLst>
                <a:ext uri="{FF2B5EF4-FFF2-40B4-BE49-F238E27FC236}">
                  <a16:creationId xmlns:a16="http://schemas.microsoft.com/office/drawing/2014/main" id="{EE002C2A-5EB9-1DF7-91CE-F36955A843D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774"/>
            <a:stretch/>
          </p:blipFill>
          <p:spPr bwMode="auto">
            <a:xfrm>
              <a:off x="-276994" y="767160"/>
              <a:ext cx="705644" cy="6063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Image 2">
              <a:extLst>
                <a:ext uri="{FF2B5EF4-FFF2-40B4-BE49-F238E27FC236}">
                  <a16:creationId xmlns:a16="http://schemas.microsoft.com/office/drawing/2014/main" id="{51A8D672-853F-ADBC-8DA8-C290B9B143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7524" y="777650"/>
              <a:ext cx="574638" cy="5853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2" descr="Job Opportunities - IOBC-WPRS">
              <a:extLst>
                <a:ext uri="{FF2B5EF4-FFF2-40B4-BE49-F238E27FC236}">
                  <a16:creationId xmlns:a16="http://schemas.microsoft.com/office/drawing/2014/main" id="{3422F7FD-9C5D-514E-A250-0C0586318B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1036" y="745131"/>
              <a:ext cx="548362" cy="6503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7" descr="DGRSDT ">
              <a:extLst>
                <a:ext uri="{FF2B5EF4-FFF2-40B4-BE49-F238E27FC236}">
                  <a16:creationId xmlns:a16="http://schemas.microsoft.com/office/drawing/2014/main" id="{34B5990C-40AA-C06F-9E79-8721E67582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491035" y="910886"/>
              <a:ext cx="1162112" cy="3188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43679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45D7D-8EBC-C5E5-AF57-8965B5603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Discussion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36F997-FD88-F823-0B5A-70375A02C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ED4B465-18C7-D7CF-A51D-FECFCC38A551}"/>
              </a:ext>
            </a:extLst>
          </p:cNvPr>
          <p:cNvSpPr txBox="1"/>
          <p:nvPr/>
        </p:nvSpPr>
        <p:spPr>
          <a:xfrm>
            <a:off x="6361043" y="6311567"/>
            <a:ext cx="57204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CILBIA2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 - 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CRSTRA-Biskra November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9</a:t>
            </a:r>
            <a:r>
              <a:rPr lang="en-US" baseline="30000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th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 to 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14</a:t>
            </a:r>
            <a:r>
              <a:rPr lang="en-US" b="0" i="0" baseline="3000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th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, 2025</a:t>
            </a:r>
          </a:p>
        </p:txBody>
      </p:sp>
      <p:pic>
        <p:nvPicPr>
          <p:cNvPr id="19" name="Picture 9" descr="logo cilblia">
            <a:extLst>
              <a:ext uri="{FF2B5EF4-FFF2-40B4-BE49-F238E27FC236}">
                <a16:creationId xmlns:a16="http://schemas.microsoft.com/office/drawing/2014/main" id="{B982E974-D365-F6A4-1E13-81B5274C6B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5333" y="30380"/>
            <a:ext cx="1286667" cy="128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e 10">
            <a:extLst>
              <a:ext uri="{FF2B5EF4-FFF2-40B4-BE49-F238E27FC236}">
                <a16:creationId xmlns:a16="http://schemas.microsoft.com/office/drawing/2014/main" id="{FC74EC06-562D-ECE7-8526-699343E1C108}"/>
              </a:ext>
            </a:extLst>
          </p:cNvPr>
          <p:cNvGrpSpPr>
            <a:grpSpLocks noChangeAspect="1"/>
          </p:cNvGrpSpPr>
          <p:nvPr/>
        </p:nvGrpSpPr>
        <p:grpSpPr>
          <a:xfrm>
            <a:off x="215436" y="6222875"/>
            <a:ext cx="2607439" cy="540000"/>
            <a:chOff x="-1491035" y="745131"/>
            <a:chExt cx="3140433" cy="650383"/>
          </a:xfrm>
        </p:grpSpPr>
        <p:pic>
          <p:nvPicPr>
            <p:cNvPr id="12" name="Image 3">
              <a:extLst>
                <a:ext uri="{FF2B5EF4-FFF2-40B4-BE49-F238E27FC236}">
                  <a16:creationId xmlns:a16="http://schemas.microsoft.com/office/drawing/2014/main" id="{3A1C74C8-3410-68C1-CB81-57BBA908AC1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774"/>
            <a:stretch/>
          </p:blipFill>
          <p:spPr bwMode="auto">
            <a:xfrm>
              <a:off x="-276994" y="767160"/>
              <a:ext cx="705644" cy="6063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Image 2">
              <a:extLst>
                <a:ext uri="{FF2B5EF4-FFF2-40B4-BE49-F238E27FC236}">
                  <a16:creationId xmlns:a16="http://schemas.microsoft.com/office/drawing/2014/main" id="{75483EBA-1510-AE10-3358-CADFF3E573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7524" y="777650"/>
              <a:ext cx="574638" cy="5853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2" descr="Job Opportunities - IOBC-WPRS">
              <a:extLst>
                <a:ext uri="{FF2B5EF4-FFF2-40B4-BE49-F238E27FC236}">
                  <a16:creationId xmlns:a16="http://schemas.microsoft.com/office/drawing/2014/main" id="{907D04F3-2ECD-83CF-B338-74EAD74A8F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1036" y="745131"/>
              <a:ext cx="548362" cy="6503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7" descr="DGRSDT ">
              <a:extLst>
                <a:ext uri="{FF2B5EF4-FFF2-40B4-BE49-F238E27FC236}">
                  <a16:creationId xmlns:a16="http://schemas.microsoft.com/office/drawing/2014/main" id="{BA27E92B-7947-23D7-EFCA-533103DF92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491035" y="910886"/>
              <a:ext cx="1162112" cy="3188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99786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45D7D-8EBC-C5E5-AF57-8965B5603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36F997-FD88-F823-0B5A-70375A02C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3ED4B465-18C7-D7CF-A51D-FECFCC38A551}"/>
              </a:ext>
            </a:extLst>
          </p:cNvPr>
          <p:cNvSpPr txBox="1"/>
          <p:nvPr/>
        </p:nvSpPr>
        <p:spPr>
          <a:xfrm>
            <a:off x="6361043" y="6311567"/>
            <a:ext cx="57204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CILBIA2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 - 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CRSTRA-Biskra November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9</a:t>
            </a:r>
            <a:r>
              <a:rPr lang="en-US" baseline="30000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th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 to 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14</a:t>
            </a:r>
            <a:r>
              <a:rPr lang="en-US" b="0" i="0" baseline="3000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th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, 2025</a:t>
            </a:r>
          </a:p>
        </p:txBody>
      </p:sp>
      <p:pic>
        <p:nvPicPr>
          <p:cNvPr id="26" name="Picture 9" descr="logo cilblia">
            <a:extLst>
              <a:ext uri="{FF2B5EF4-FFF2-40B4-BE49-F238E27FC236}">
                <a16:creationId xmlns:a16="http://schemas.microsoft.com/office/drawing/2014/main" id="{B982E974-D365-F6A4-1E13-81B5274C6B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5333" y="30380"/>
            <a:ext cx="1286667" cy="128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e 10">
            <a:extLst>
              <a:ext uri="{FF2B5EF4-FFF2-40B4-BE49-F238E27FC236}">
                <a16:creationId xmlns:a16="http://schemas.microsoft.com/office/drawing/2014/main" id="{CC4268AB-5D13-683B-A4D0-4C26FA72AAEB}"/>
              </a:ext>
            </a:extLst>
          </p:cNvPr>
          <p:cNvGrpSpPr>
            <a:grpSpLocks noChangeAspect="1"/>
          </p:cNvGrpSpPr>
          <p:nvPr/>
        </p:nvGrpSpPr>
        <p:grpSpPr>
          <a:xfrm>
            <a:off x="215436" y="6222875"/>
            <a:ext cx="2607439" cy="540000"/>
            <a:chOff x="-1491035" y="745131"/>
            <a:chExt cx="3140433" cy="650383"/>
          </a:xfrm>
        </p:grpSpPr>
        <p:pic>
          <p:nvPicPr>
            <p:cNvPr id="12" name="Image 3">
              <a:extLst>
                <a:ext uri="{FF2B5EF4-FFF2-40B4-BE49-F238E27FC236}">
                  <a16:creationId xmlns:a16="http://schemas.microsoft.com/office/drawing/2014/main" id="{2EF339AD-297E-1D21-5104-5DDDAE873F1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774"/>
            <a:stretch/>
          </p:blipFill>
          <p:spPr bwMode="auto">
            <a:xfrm>
              <a:off x="-276994" y="767160"/>
              <a:ext cx="705644" cy="6063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Image 2">
              <a:extLst>
                <a:ext uri="{FF2B5EF4-FFF2-40B4-BE49-F238E27FC236}">
                  <a16:creationId xmlns:a16="http://schemas.microsoft.com/office/drawing/2014/main" id="{C73795D7-AE97-64E7-FBF5-EAF79548E7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7524" y="777650"/>
              <a:ext cx="574638" cy="5853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" descr="Job Opportunities - IOBC-WPRS">
              <a:extLst>
                <a:ext uri="{FF2B5EF4-FFF2-40B4-BE49-F238E27FC236}">
                  <a16:creationId xmlns:a16="http://schemas.microsoft.com/office/drawing/2014/main" id="{3A183D8A-D16D-A547-BF25-F3E140B3A6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1036" y="745131"/>
              <a:ext cx="548362" cy="6503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7" descr="DGRSDT ">
              <a:extLst>
                <a:ext uri="{FF2B5EF4-FFF2-40B4-BE49-F238E27FC236}">
                  <a16:creationId xmlns:a16="http://schemas.microsoft.com/office/drawing/2014/main" id="{36720E7A-0569-DBFD-6CF8-0229897D78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491035" y="910886"/>
              <a:ext cx="1162112" cy="3188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5580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3ED4B465-18C7-D7CF-A51D-FECFCC38A551}"/>
              </a:ext>
            </a:extLst>
          </p:cNvPr>
          <p:cNvSpPr txBox="1"/>
          <p:nvPr/>
        </p:nvSpPr>
        <p:spPr>
          <a:xfrm>
            <a:off x="6361043" y="6311567"/>
            <a:ext cx="57204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CILBIA2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 - 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CRSTRA-Biskra November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9</a:t>
            </a:r>
            <a:r>
              <a:rPr lang="en-US" baseline="30000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th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lga Bold" panose="020A0003070406020003" pitchFamily="18" charset="0"/>
              </a:rPr>
              <a:t> to 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14</a:t>
            </a:r>
            <a:r>
              <a:rPr lang="en-US" b="0" i="0" baseline="3000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th</a:t>
            </a:r>
            <a:r>
              <a:rPr lang="en-US" b="0" i="0" dirty="0">
                <a:solidFill>
                  <a:schemeClr val="accent6">
                    <a:lumMod val="50000"/>
                  </a:schemeClr>
                </a:solidFill>
                <a:effectLst/>
                <a:latin typeface="Alga Bold" panose="020A0003070406020003" pitchFamily="18" charset="0"/>
              </a:rPr>
              <a:t>, 2025</a:t>
            </a:r>
          </a:p>
        </p:txBody>
      </p:sp>
      <p:pic>
        <p:nvPicPr>
          <p:cNvPr id="10" name="Picture 9" descr="logo cilblia">
            <a:extLst>
              <a:ext uri="{FF2B5EF4-FFF2-40B4-BE49-F238E27FC236}">
                <a16:creationId xmlns:a16="http://schemas.microsoft.com/office/drawing/2014/main" id="{B982E974-D365-F6A4-1E13-81B5274C6B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2591" y="865267"/>
            <a:ext cx="4797287" cy="4797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e 15">
            <a:extLst>
              <a:ext uri="{FF2B5EF4-FFF2-40B4-BE49-F238E27FC236}">
                <a16:creationId xmlns:a16="http://schemas.microsoft.com/office/drawing/2014/main" id="{2B194448-1223-C324-C4F5-B636C84510C9}"/>
              </a:ext>
            </a:extLst>
          </p:cNvPr>
          <p:cNvGrpSpPr>
            <a:grpSpLocks noChangeAspect="1"/>
          </p:cNvGrpSpPr>
          <p:nvPr/>
        </p:nvGrpSpPr>
        <p:grpSpPr>
          <a:xfrm>
            <a:off x="1240002" y="5555567"/>
            <a:ext cx="3650413" cy="756000"/>
            <a:chOff x="-1491035" y="745131"/>
            <a:chExt cx="3140433" cy="650383"/>
          </a:xfrm>
        </p:grpSpPr>
        <p:pic>
          <p:nvPicPr>
            <p:cNvPr id="17" name="Image 3">
              <a:extLst>
                <a:ext uri="{FF2B5EF4-FFF2-40B4-BE49-F238E27FC236}">
                  <a16:creationId xmlns:a16="http://schemas.microsoft.com/office/drawing/2014/main" id="{6075293A-BC7D-F528-5776-9D24C2C766C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774"/>
            <a:stretch/>
          </p:blipFill>
          <p:spPr bwMode="auto">
            <a:xfrm>
              <a:off x="-276994" y="767160"/>
              <a:ext cx="705644" cy="6063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Image 2">
              <a:extLst>
                <a:ext uri="{FF2B5EF4-FFF2-40B4-BE49-F238E27FC236}">
                  <a16:creationId xmlns:a16="http://schemas.microsoft.com/office/drawing/2014/main" id="{F97F1E2F-A71F-9B7B-81F5-41A5BAA978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7524" y="777650"/>
              <a:ext cx="574638" cy="5853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2" descr="Job Opportunities - IOBC-WPRS">
              <a:extLst>
                <a:ext uri="{FF2B5EF4-FFF2-40B4-BE49-F238E27FC236}">
                  <a16:creationId xmlns:a16="http://schemas.microsoft.com/office/drawing/2014/main" id="{4979F36A-8A4C-B215-D00B-CF508F5BE6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1036" y="745131"/>
              <a:ext cx="548362" cy="6503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7" descr="DGRSDT ">
              <a:extLst>
                <a:ext uri="{FF2B5EF4-FFF2-40B4-BE49-F238E27FC236}">
                  <a16:creationId xmlns:a16="http://schemas.microsoft.com/office/drawing/2014/main" id="{A5349A7C-EC06-C982-210B-9BABC21C89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491035" y="910886"/>
              <a:ext cx="1162112" cy="3188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Titre 1">
            <a:extLst>
              <a:ext uri="{FF2B5EF4-FFF2-40B4-BE49-F238E27FC236}">
                <a16:creationId xmlns:a16="http://schemas.microsoft.com/office/drawing/2014/main" id="{171AEA6E-B76C-A5DC-E38B-74B9F9C28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23612" cy="1325563"/>
          </a:xfrm>
        </p:spPr>
        <p:txBody>
          <a:bodyPr/>
          <a:lstStyle/>
          <a:p>
            <a:r>
              <a:rPr lang="fr-FR" dirty="0" err="1"/>
              <a:t>Aknowledgment&amp;contact</a:t>
            </a:r>
            <a:endParaRPr lang="fr-FR" dirty="0"/>
          </a:p>
        </p:txBody>
      </p:sp>
      <p:sp>
        <p:nvSpPr>
          <p:cNvPr id="22" name="Espace réservé du contenu 2">
            <a:extLst>
              <a:ext uri="{FF2B5EF4-FFF2-40B4-BE49-F238E27FC236}">
                <a16:creationId xmlns:a16="http://schemas.microsoft.com/office/drawing/2014/main" id="{E2FDEC12-40D0-250C-5E6B-1ED109998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223612" cy="3561623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12381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71</Words>
  <Application>Microsoft Office PowerPoint</Application>
  <PresentationFormat>Grand écran</PresentationFormat>
  <Paragraphs>16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Alga Bold</vt:lpstr>
      <vt:lpstr>Arial</vt:lpstr>
      <vt:lpstr>Calibri</vt:lpstr>
      <vt:lpstr>Calibri Light</vt:lpstr>
      <vt:lpstr>Thème Office</vt:lpstr>
      <vt:lpstr>Title of the communication</vt:lpstr>
      <vt:lpstr>Introduction</vt:lpstr>
      <vt:lpstr>Methods</vt:lpstr>
      <vt:lpstr>Results</vt:lpstr>
      <vt:lpstr>Discussion</vt:lpstr>
      <vt:lpstr>Conclusion</vt:lpstr>
      <vt:lpstr>Aknowledgment&amp;contact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communication</dc:title>
  <dc:creator>Mohammed TAHIRINE</dc:creator>
  <cp:lastModifiedBy>Mohammed TAHIRINE</cp:lastModifiedBy>
  <cp:revision>3</cp:revision>
  <dcterms:created xsi:type="dcterms:W3CDTF">2025-10-19T13:01:38Z</dcterms:created>
  <dcterms:modified xsi:type="dcterms:W3CDTF">2025-10-19T13:26:06Z</dcterms:modified>
</cp:coreProperties>
</file>